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15" r:id="rId2"/>
    <p:sldId id="510" r:id="rId3"/>
    <p:sldId id="512" r:id="rId4"/>
    <p:sldId id="491" r:id="rId5"/>
    <p:sldId id="498" r:id="rId6"/>
    <p:sldId id="499" r:id="rId7"/>
    <p:sldId id="513" r:id="rId8"/>
    <p:sldId id="501" r:id="rId9"/>
    <p:sldId id="502" r:id="rId10"/>
    <p:sldId id="503" r:id="rId11"/>
    <p:sldId id="505" r:id="rId12"/>
    <p:sldId id="496" r:id="rId13"/>
    <p:sldId id="514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745E"/>
    <a:srgbClr val="FF0000"/>
    <a:srgbClr val="000099"/>
    <a:srgbClr val="66CCFF"/>
    <a:srgbClr val="FF7F3F"/>
    <a:srgbClr val="FFFF66"/>
    <a:srgbClr val="FF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35" autoAdjust="0"/>
    <p:restoredTop sz="94690" autoAdjust="0"/>
  </p:normalViewPr>
  <p:slideViewPr>
    <p:cSldViewPr>
      <p:cViewPr varScale="1">
        <p:scale>
          <a:sx n="94" d="100"/>
          <a:sy n="94" d="100"/>
        </p:scale>
        <p:origin x="18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356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3474BAB-98F8-4A3E-B426-0D52BD3696AF}" type="datetimeFigureOut">
              <a:rPr lang="fr-FR"/>
              <a:pPr>
                <a:defRPr/>
              </a:pPr>
              <a:t>13/10/2023</a:t>
            </a:fld>
            <a:endParaRPr lang="fr-F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71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163FCF-F4C7-4F9E-91E8-555041D7A8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228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7E577CB-984A-2547-A237-D8CB1E577CD0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73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34E253-A1D0-41CD-82CC-E9ACA2576976}" type="slidenum">
              <a:rPr lang="fr-FR" sz="1200"/>
              <a:pPr algn="r"/>
              <a:t>2</a:t>
            </a:fld>
            <a:endParaRPr 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4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34E253-A1D0-41CD-82CC-E9ACA2576976}" type="slidenum">
              <a:rPr lang="fr-FR" sz="1200"/>
              <a:pPr algn="r"/>
              <a:t>3</a:t>
            </a:fld>
            <a:endParaRPr 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58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34E253-A1D0-41CD-82CC-E9ACA2576976}" type="slidenum">
              <a:rPr lang="fr-FR" sz="1200"/>
              <a:pPr algn="r"/>
              <a:t>4</a:t>
            </a:fld>
            <a:endParaRPr 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05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63FCF-F4C7-4F9E-91E8-555041D7A84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7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63FCF-F4C7-4F9E-91E8-555041D7A84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642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34E253-A1D0-41CD-82CC-E9ACA2576976}" type="slidenum">
              <a:rPr lang="fr-FR" sz="1200"/>
              <a:pPr algn="r"/>
              <a:t>12</a:t>
            </a:fld>
            <a:endParaRPr 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210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34E253-A1D0-41CD-82CC-E9ACA2576976}" type="slidenum">
              <a:rPr lang="fr-FR" sz="1200"/>
              <a:pPr algn="r"/>
              <a:t>13</a:t>
            </a:fld>
            <a:endParaRPr 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8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1241E-FA84-4F65-B7BD-31504916C9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1D7-D1C0-494F-8475-A93929C352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15EFA-3C14-411E-98FC-D1E7F7FAAE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E7F21-8A06-49DD-BFD1-F6D96B49EF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0B46-8088-42F5-B5CD-B42F165DCC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8F34-510D-4C78-A455-5F36DD2E76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8F913-859D-419E-A035-650D529725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A00DB-2131-4A5F-BAC7-BEEAB0D066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41E7-60CC-4074-BCAA-5331A30909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A1AE-9D71-42D4-AFCB-CFE0A880FA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3AAB-367E-48F7-AB30-ABF9D96C59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39750" y="1412875"/>
            <a:ext cx="8280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fr-FR">
              <a:latin typeface="Comic Sans MS" pitchFamily="66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715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1341438"/>
            <a:ext cx="64293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993FAF03-C95E-4767-BC99-23F2D21E24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1" name="Image 12">
            <a:extLst>
              <a:ext uri="{FF2B5EF4-FFF2-40B4-BE49-F238E27FC236}">
                <a16:creationId xmlns:a16="http://schemas.microsoft.com/office/drawing/2014/main" id="{B01E7E9C-1B28-B249-A706-B41AE2949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7488"/>
            <a:ext cx="15763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4">
            <a:extLst>
              <a:ext uri="{FF2B5EF4-FFF2-40B4-BE49-F238E27FC236}">
                <a16:creationId xmlns:a16="http://schemas.microsoft.com/office/drawing/2014/main" id="{82F79A9F-14AE-984D-94C5-9531CBCD60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638"/>
            <a:ext cx="10985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">
            <a:extLst>
              <a:ext uri="{FF2B5EF4-FFF2-40B4-BE49-F238E27FC236}">
                <a16:creationId xmlns:a16="http://schemas.microsoft.com/office/drawing/2014/main" id="{3B98AADE-3495-FC4C-8B4E-5EB5FADE94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6443663"/>
            <a:ext cx="30972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800" baseline="0" dirty="0">
                <a:latin typeface="Comic Sans MS" panose="030F0902030302020204" pitchFamily="66" charset="0"/>
                <a:ea typeface="Microsoft YaHei Light" panose="020B0502040204020203" pitchFamily="34" charset="-122"/>
              </a:rPr>
              <a:t>Dominique LELEU MF2 / DEJEPS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83834" y="1268760"/>
            <a:ext cx="5778499" cy="12414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2489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Stage  </a:t>
            </a:r>
            <a:r>
              <a:rPr lang="fr-FR" altLang="fr-FR" sz="2489" dirty="0">
                <a:solidFill>
                  <a:srgbClr val="FD2C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Initiateur</a:t>
            </a:r>
            <a:r>
              <a:rPr lang="fr-FR" altLang="fr-FR" sz="2489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altLang="fr-FR" sz="2489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Club</a:t>
            </a:r>
          </a:p>
          <a:p>
            <a:pPr algn="ctr" eaLnBrk="1" hangingPunct="1">
              <a:defRPr/>
            </a:pPr>
            <a:r>
              <a:rPr lang="fr-FR" altLang="fr-FR" sz="2489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Comité Technique Départemental 54</a:t>
            </a:r>
          </a:p>
          <a:p>
            <a:pPr algn="ctr" eaLnBrk="1" hangingPunct="1">
              <a:defRPr/>
            </a:pPr>
            <a:r>
              <a:rPr lang="fr-FR" altLang="fr-FR" sz="2489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Nancy 14 et 15 octobre 2023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83834" y="2780928"/>
            <a:ext cx="5778499" cy="475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2489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Pédagogie générale appliquée à la plongée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72324" y="3528641"/>
            <a:ext cx="577849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sz="2400" b="1" dirty="0">
                <a:latin typeface="Calibri" charset="0"/>
                <a:ea typeface="Calibri" charset="0"/>
                <a:cs typeface="Calibri" charset="0"/>
              </a:rPr>
              <a:t>Critères d’Evaluation</a:t>
            </a:r>
            <a:endParaRPr lang="fr-FR" sz="2258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9DEEC9-73B3-A64E-86F9-FDCE7570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149080"/>
            <a:ext cx="3328745" cy="22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5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923928" y="758606"/>
            <a:ext cx="3358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Les critères d</a:t>
            </a:r>
            <a:r>
              <a:rPr lang="ja-JP" alt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’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évaluation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686800" cy="544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- Ils peuvent être </a:t>
            </a:r>
            <a:r>
              <a:rPr lang="fr-FR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objectifs</a:t>
            </a:r>
            <a:r>
              <a:rPr lang="fr-FR" sz="2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(évaluation normative)</a:t>
            </a:r>
          </a:p>
          <a:p>
            <a:pPr>
              <a:lnSpc>
                <a:spcPct val="90000"/>
              </a:lnSpc>
            </a:pPr>
            <a:endParaRPr lang="fr-FR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* C’est une évaluation sur une épreuve standardisée</a:t>
            </a:r>
          </a:p>
          <a:p>
            <a:pPr>
              <a:lnSpc>
                <a:spcPct val="90000"/>
              </a:lnSpc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	la marge de manœuvre est quasi nulle.</a:t>
            </a:r>
          </a:p>
          <a:p>
            <a:pPr>
              <a:lnSpc>
                <a:spcPct val="90000"/>
              </a:lnSpc>
            </a:pPr>
            <a:endParaRPr lang="fr-FR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* C’est le cas d’épreuves chronométrées (mannequin)</a:t>
            </a:r>
          </a:p>
          <a:p>
            <a:pPr>
              <a:lnSpc>
                <a:spcPct val="90000"/>
              </a:lnSpc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	en théorie: QCM, épreuve de physique, de 				réglementation</a:t>
            </a:r>
          </a:p>
          <a:p>
            <a:pPr>
              <a:lnSpc>
                <a:spcPct val="90000"/>
              </a:lnSpc>
            </a:pPr>
            <a:endParaRPr lang="fr-FR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FR" sz="2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- Ils peuvent être </a:t>
            </a:r>
            <a:r>
              <a:rPr lang="fr-FR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subjectifs</a:t>
            </a:r>
          </a:p>
          <a:p>
            <a:pPr>
              <a:lnSpc>
                <a:spcPct val="90000"/>
              </a:lnSpc>
            </a:pPr>
            <a:endParaRPr lang="fr-FR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* On fait appel à un jugement humain</a:t>
            </a:r>
          </a:p>
          <a:p>
            <a:pPr>
              <a:lnSpc>
                <a:spcPct val="90000"/>
              </a:lnSpc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	le cadre de travail est moins défini.</a:t>
            </a:r>
            <a:endParaRPr lang="fr-FR" sz="2200" u="sng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* On fait appel à la PPO </a:t>
            </a: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(pédagogie par objectif)</a:t>
            </a:r>
          </a:p>
          <a:p>
            <a:pPr marL="1714500" lvl="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pour lister les comportements</a:t>
            </a:r>
          </a:p>
          <a:p>
            <a:pPr marL="1714500" lvl="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les rendre évaluables</a:t>
            </a:r>
          </a:p>
          <a:p>
            <a:pPr marL="1714500" lvl="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les hiérarchiser</a:t>
            </a:r>
          </a:p>
          <a:p>
            <a:pPr marL="1714500" lvl="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cibler ce qui est éliminatoire	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5CC4D70-476F-674C-82F0-159DCA106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668" y="404664"/>
            <a:ext cx="41764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COMMENT  EVALUER ?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17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86408" y="3048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COMMENT EVALUER ?   Le référentiel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835696" y="1036588"/>
            <a:ext cx="6984776" cy="490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Le MFT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: il est identique pour toute la France.</a:t>
            </a:r>
          </a:p>
          <a:p>
            <a:pPr>
              <a:spcBef>
                <a:spcPct val="50000"/>
              </a:spcBef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Il donne: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les indications (compétences / capacités)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les techniques et comportements attendus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Les modalités d’évaluation</a:t>
            </a:r>
          </a:p>
          <a:p>
            <a:pPr algn="ctr">
              <a:spcBef>
                <a:spcPct val="50000"/>
              </a:spcBef>
            </a:pPr>
            <a:r>
              <a:rPr lang="fr-FR" sz="1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ces critères restent généraux et parfois peu précis.</a:t>
            </a:r>
          </a:p>
          <a:p>
            <a:pPr>
              <a:spcBef>
                <a:spcPct val="50000"/>
              </a:spcBef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Mais il assure une cohérence quelque-soit la situation.</a:t>
            </a:r>
          </a:p>
          <a:p>
            <a:pPr>
              <a:spcBef>
                <a:spcPct val="50000"/>
              </a:spcBef>
            </a:pPr>
            <a:r>
              <a:rPr lang="fr-FR" sz="2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ex :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   formation en Bretagne, Méditerranée, Antilles.</a:t>
            </a:r>
          </a:p>
          <a:p>
            <a:pPr>
              <a:spcBef>
                <a:spcPct val="50000"/>
              </a:spcBef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Formation en mer, en piscine.</a:t>
            </a:r>
          </a:p>
          <a:p>
            <a:pPr>
              <a:spcBef>
                <a:spcPct val="50000"/>
              </a:spcBef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Formation associative, commerciale.</a:t>
            </a:r>
          </a:p>
          <a:p>
            <a:pPr>
              <a:spcBef>
                <a:spcPct val="50000"/>
              </a:spcBef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Jeunes moniteurs, moniteurs plus anciens !! </a:t>
            </a:r>
          </a:p>
        </p:txBody>
      </p:sp>
    </p:spTree>
    <p:extLst>
      <p:ext uri="{BB962C8B-B14F-4D97-AF65-F5344CB8AC3E}">
        <p14:creationId xmlns:p14="http://schemas.microsoft.com/office/powerpoint/2010/main" val="133818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79512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>
                <a:solidFill>
                  <a:srgbClr val="000000"/>
                </a:solidFill>
                <a:latin typeface="Calibri"/>
                <a:cs typeface="Calibri"/>
              </a:rPr>
              <a:t>Analyse du diagnostic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155679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99CC00"/>
              </a:buClr>
              <a:buFont typeface="Comic Sans MS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b="1" u="sng" dirty="0">
                <a:solidFill>
                  <a:srgbClr val="000080"/>
                </a:solidFill>
                <a:latin typeface="Calibri"/>
                <a:cs typeface="Calibri"/>
              </a:rPr>
              <a:t>Évaluation satisfaisante</a:t>
            </a:r>
          </a:p>
          <a:p>
            <a:pPr marL="817563" lvl="1">
              <a:lnSpc>
                <a:spcPct val="80000"/>
              </a:lnSpc>
              <a:spcBef>
                <a:spcPts val="500"/>
              </a:spcBef>
              <a:buFont typeface="Comic Sans MS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b="1" u="sng" dirty="0">
                <a:latin typeface="Calibri"/>
                <a:cs typeface="Calibri"/>
              </a:rPr>
              <a:t>Évaluation formative</a:t>
            </a:r>
            <a:r>
              <a:rPr lang="fr-FR" sz="2000" b="1" dirty="0">
                <a:latin typeface="Calibri"/>
                <a:cs typeface="Calibri"/>
              </a:rPr>
              <a:t> : </a:t>
            </a:r>
            <a:r>
              <a:rPr lang="fr-FR" sz="2000" dirty="0">
                <a:latin typeface="Calibri"/>
                <a:cs typeface="Calibri"/>
              </a:rPr>
              <a:t>Passage à un autre apprentissage</a:t>
            </a:r>
          </a:p>
          <a:p>
            <a:pPr marL="817563" lvl="1">
              <a:lnSpc>
                <a:spcPct val="80000"/>
              </a:lnSpc>
              <a:spcBef>
                <a:spcPts val="500"/>
              </a:spcBef>
              <a:buFont typeface="Comic Sans MS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b="1" u="sng" dirty="0">
                <a:latin typeface="Calibri"/>
                <a:cs typeface="Calibri"/>
              </a:rPr>
              <a:t>Évaluation sommative ou normative:</a:t>
            </a:r>
            <a:r>
              <a:rPr lang="fr-FR" sz="2000" b="1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Passage du plongeur à son nouveau niveau ou une qualification supérieur. </a:t>
            </a:r>
          </a:p>
          <a:p>
            <a:pPr marL="817563" lvl="1">
              <a:lnSpc>
                <a:spcPct val="80000"/>
              </a:lnSpc>
              <a:spcBef>
                <a:spcPts val="500"/>
              </a:spcBef>
              <a:buFont typeface="Comic Sans MS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b="1" dirty="0">
              <a:solidFill>
                <a:srgbClr val="000080"/>
              </a:solidFill>
              <a:latin typeface="Calibri"/>
              <a:cs typeface="Calibri"/>
            </a:endParaRPr>
          </a:p>
          <a:p>
            <a:pPr marL="817563" lvl="1">
              <a:lnSpc>
                <a:spcPct val="80000"/>
              </a:lnSpc>
              <a:spcBef>
                <a:spcPts val="500"/>
              </a:spcBef>
              <a:buFont typeface="Comic Sans MS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b="1" dirty="0">
              <a:solidFill>
                <a:srgbClr val="000080"/>
              </a:solidFill>
              <a:latin typeface="Calibri"/>
              <a:cs typeface="Calibri"/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99CC00"/>
              </a:buClr>
              <a:buFont typeface="Comic Sans MS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b="1" u="sng" dirty="0">
                <a:solidFill>
                  <a:srgbClr val="000080"/>
                </a:solidFill>
                <a:latin typeface="Calibri"/>
                <a:cs typeface="Calibri"/>
              </a:rPr>
              <a:t>Évaluation non satisfaisante</a:t>
            </a:r>
          </a:p>
          <a:p>
            <a:pPr marL="817563" lvl="1">
              <a:lnSpc>
                <a:spcPct val="80000"/>
              </a:lnSpc>
              <a:spcBef>
                <a:spcPts val="500"/>
              </a:spcBef>
              <a:buFont typeface="Comic Sans MS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b="1" u="sng" dirty="0">
                <a:latin typeface="Calibri"/>
                <a:cs typeface="Calibri"/>
              </a:rPr>
              <a:t>Évaluation formative :</a:t>
            </a:r>
            <a:r>
              <a:rPr lang="fr-FR" sz="2000" b="1" dirty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Adapter la progression en vue de faire progresser l ’élève</a:t>
            </a:r>
          </a:p>
          <a:p>
            <a:pPr marL="817563" lvl="1">
              <a:lnSpc>
                <a:spcPct val="80000"/>
              </a:lnSpc>
              <a:spcBef>
                <a:spcPts val="500"/>
              </a:spcBef>
              <a:buFont typeface="Comic Sans MS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b="1" u="sng" dirty="0">
                <a:latin typeface="Calibri"/>
                <a:cs typeface="Calibri"/>
              </a:rPr>
              <a:t>Évaluation sommative :</a:t>
            </a:r>
            <a:r>
              <a:rPr lang="fr-FR" sz="2000" b="1" dirty="0">
                <a:latin typeface="Calibri"/>
                <a:cs typeface="Calibri"/>
              </a:rPr>
              <a:t> Échec (</a:t>
            </a:r>
            <a:r>
              <a:rPr lang="fr-FR" sz="2000" b="1" dirty="0">
                <a:solidFill>
                  <a:srgbClr val="FF0000"/>
                </a:solidFill>
                <a:latin typeface="Calibri"/>
                <a:cs typeface="Calibri"/>
              </a:rPr>
              <a:t>de l’encadrant</a:t>
            </a:r>
            <a:r>
              <a:rPr lang="fr-FR" sz="2000" b="1" dirty="0">
                <a:latin typeface="Calibri"/>
                <a:cs typeface="Calibri"/>
              </a:rPr>
              <a:t>) </a:t>
            </a:r>
          </a:p>
          <a:p>
            <a:pPr marL="817563" lvl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b="1" dirty="0">
                <a:latin typeface="Calibri"/>
                <a:cs typeface="Calibri"/>
              </a:rPr>
              <a:t>	</a:t>
            </a:r>
            <a:r>
              <a:rPr lang="fr-FR" sz="2000" dirty="0">
                <a:latin typeface="Calibri"/>
                <a:cs typeface="Calibri"/>
              </a:rPr>
              <a:t>remise en question des choix pédagogiques ou des objectifs de l ’élève.</a:t>
            </a:r>
          </a:p>
          <a:p>
            <a:pPr marL="817563" lvl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0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817563" lvl="1" algn="ctr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 b="1" dirty="0">
                <a:solidFill>
                  <a:srgbClr val="FF0000"/>
                </a:solidFill>
                <a:latin typeface="Calibri"/>
                <a:cs typeface="Calibri"/>
              </a:rPr>
              <a:t>Tout dépend donc des CRITERES D’EVALUATION.</a:t>
            </a:r>
          </a:p>
        </p:txBody>
      </p:sp>
    </p:spTree>
    <p:extLst>
      <p:ext uri="{BB962C8B-B14F-4D97-AF65-F5344CB8AC3E}">
        <p14:creationId xmlns:p14="http://schemas.microsoft.com/office/powerpoint/2010/main" val="17871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539552" y="9087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>
                <a:solidFill>
                  <a:srgbClr val="000000"/>
                </a:solidFill>
                <a:latin typeface="Calibri"/>
                <a:cs typeface="Calibri"/>
              </a:rPr>
              <a:t>Évaluation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90782" y="2204864"/>
            <a:ext cx="47525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99CC00"/>
              </a:buClr>
              <a:buFont typeface="Comic Sans MS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b="1" u="sng" dirty="0">
                <a:solidFill>
                  <a:srgbClr val="00B050"/>
                </a:solidFill>
                <a:latin typeface="Comic Sans MS" charset="0"/>
                <a:ea typeface="Comic Sans MS" charset="0"/>
                <a:cs typeface="Comic Sans MS" charset="0"/>
              </a:rPr>
              <a:t>A vous de jouer </a:t>
            </a:r>
            <a:endParaRPr lang="fr-FR" b="1" dirty="0">
              <a:solidFill>
                <a:srgbClr val="00B05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3212976"/>
            <a:ext cx="7416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Cette méthode </a:t>
            </a: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Mise  en situation </a:t>
            </a: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Comportements observables</a:t>
            </a:r>
            <a:endParaRPr lang="fr-FR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Critères de réalisation mesurables et quantifiables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46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80728"/>
            <a:ext cx="7034003" cy="33021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922800"/>
            <a:ext cx="5544616" cy="237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844744"/>
            <a:ext cx="5243638" cy="2446012"/>
          </a:xfrm>
          <a:prstGeom prst="rect">
            <a:avLst/>
          </a:prstGeom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78" y="3834152"/>
            <a:ext cx="5076056" cy="264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5220072" y="2636912"/>
            <a:ext cx="1206134" cy="1080120"/>
          </a:xfrm>
          <a:prstGeom prst="straightConnector1">
            <a:avLst/>
          </a:prstGeom>
          <a:ln>
            <a:solidFill>
              <a:srgbClr val="3333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522855" y="302306"/>
            <a:ext cx="4392488" cy="33855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libri"/>
                <a:cs typeface="Calibri"/>
              </a:rPr>
              <a:t>Préparation, organisation, obligation de moyens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6156176" y="722769"/>
            <a:ext cx="540060" cy="86183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86" y="2714278"/>
            <a:ext cx="4582384" cy="2441327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 flipH="1" flipV="1">
            <a:off x="4741930" y="3864738"/>
            <a:ext cx="714634" cy="10260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5281E00-7D33-654E-9502-FA34B361222A}"/>
              </a:ext>
            </a:extLst>
          </p:cNvPr>
          <p:cNvSpPr txBox="1"/>
          <p:nvPr/>
        </p:nvSpPr>
        <p:spPr>
          <a:xfrm>
            <a:off x="4193958" y="6110197"/>
            <a:ext cx="123252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fr-FR" sz="1600" dirty="0">
                <a:solidFill>
                  <a:srgbClr val="0000FF"/>
                </a:solidFill>
              </a:rPr>
              <a:t>Capacités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6DD833-D894-CD46-A69C-FF9BE4737E28}"/>
              </a:ext>
            </a:extLst>
          </p:cNvPr>
          <p:cNvSpPr txBox="1"/>
          <p:nvPr/>
        </p:nvSpPr>
        <p:spPr>
          <a:xfrm>
            <a:off x="5823139" y="6112338"/>
            <a:ext cx="123252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fr-FR" sz="1600" dirty="0">
                <a:solidFill>
                  <a:srgbClr val="0000FF"/>
                </a:solidFill>
              </a:rPr>
              <a:t>Capacités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84A197-3127-DA4F-A3D9-6C02DCA58695}"/>
              </a:ext>
            </a:extLst>
          </p:cNvPr>
          <p:cNvSpPr txBox="1"/>
          <p:nvPr/>
        </p:nvSpPr>
        <p:spPr>
          <a:xfrm>
            <a:off x="7452320" y="6112338"/>
            <a:ext cx="123252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fr-FR" sz="1600" dirty="0">
                <a:solidFill>
                  <a:srgbClr val="0000FF"/>
                </a:solidFill>
              </a:rPr>
              <a:t>Capacités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AD2FEE6-6BEF-844D-835F-ED5BBC1CF320}"/>
              </a:ext>
            </a:extLst>
          </p:cNvPr>
          <p:cNvSpPr txBox="1"/>
          <p:nvPr/>
        </p:nvSpPr>
        <p:spPr>
          <a:xfrm>
            <a:off x="5531908" y="5082924"/>
            <a:ext cx="181498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fr-FR" sz="1600" dirty="0">
                <a:solidFill>
                  <a:srgbClr val="0000FF"/>
                </a:solidFill>
              </a:rPr>
              <a:t>Compétences attendues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EF22E10-80DB-3F4A-8F4C-AA72D03CF026}"/>
              </a:ext>
            </a:extLst>
          </p:cNvPr>
          <p:cNvSpPr txBox="1"/>
          <p:nvPr/>
        </p:nvSpPr>
        <p:spPr>
          <a:xfrm>
            <a:off x="5647222" y="4453020"/>
            <a:ext cx="153973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fr-FR" sz="1600" dirty="0">
                <a:solidFill>
                  <a:srgbClr val="0000FF"/>
                </a:solidFill>
              </a:rPr>
              <a:t>Prérogatives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D391842-F3CE-5F4F-AA06-798B9609BA0D}"/>
              </a:ext>
            </a:extLst>
          </p:cNvPr>
          <p:cNvSpPr txBox="1"/>
          <p:nvPr/>
        </p:nvSpPr>
        <p:spPr>
          <a:xfrm>
            <a:off x="5488557" y="3823117"/>
            <a:ext cx="187529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fr-FR" sz="1600" dirty="0">
                <a:solidFill>
                  <a:srgbClr val="0000FF"/>
                </a:solidFill>
              </a:rPr>
              <a:t>Niveau de plongée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2FC0DFA-5637-6545-800F-38347667F528}"/>
              </a:ext>
            </a:extLst>
          </p:cNvPr>
          <p:cNvCxnSpPr>
            <a:cxnSpLocks/>
          </p:cNvCxnSpPr>
          <p:nvPr/>
        </p:nvCxnSpPr>
        <p:spPr>
          <a:xfrm flipH="1" flipV="1">
            <a:off x="3636372" y="3933713"/>
            <a:ext cx="2137938" cy="2204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01DC134-8D40-034F-AEA0-0A4CF96FAC65}"/>
              </a:ext>
            </a:extLst>
          </p:cNvPr>
          <p:cNvCxnSpPr>
            <a:cxnSpLocks/>
          </p:cNvCxnSpPr>
          <p:nvPr/>
        </p:nvCxnSpPr>
        <p:spPr>
          <a:xfrm flipH="1" flipV="1">
            <a:off x="4424184" y="3506839"/>
            <a:ext cx="1398956" cy="26033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FFD90536-AA8B-8BF8-C5D1-12DCD34DAE34}"/>
              </a:ext>
            </a:extLst>
          </p:cNvPr>
          <p:cNvCxnSpPr>
            <a:cxnSpLocks/>
          </p:cNvCxnSpPr>
          <p:nvPr/>
        </p:nvCxnSpPr>
        <p:spPr>
          <a:xfrm flipH="1" flipV="1">
            <a:off x="2967878" y="4284978"/>
            <a:ext cx="1272703" cy="17969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F86F9FA-6514-B468-5E18-6307C706F878}"/>
              </a:ext>
            </a:extLst>
          </p:cNvPr>
          <p:cNvCxnSpPr>
            <a:cxnSpLocks/>
          </p:cNvCxnSpPr>
          <p:nvPr/>
        </p:nvCxnSpPr>
        <p:spPr>
          <a:xfrm flipH="1" flipV="1">
            <a:off x="922606" y="3210889"/>
            <a:ext cx="3100699" cy="28993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0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39937" y="319882"/>
            <a:ext cx="4759325" cy="620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L’évaluation de l’apprentissage</a:t>
            </a: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1828800" y="632460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b="1">
                <a:solidFill>
                  <a:srgbClr val="0000FF"/>
                </a:solidFill>
                <a:latin typeface="Calibri"/>
                <a:cs typeface="Calibri"/>
              </a:rPr>
              <a:t>à l</a:t>
            </a:r>
            <a:r>
              <a:rPr lang="ja-JP" altLang="fr-FR" sz="1600" b="1">
                <a:solidFill>
                  <a:srgbClr val="0000FF"/>
                </a:solidFill>
                <a:latin typeface="Calibri"/>
                <a:cs typeface="Calibri"/>
              </a:rPr>
              <a:t>’</a:t>
            </a:r>
            <a:r>
              <a:rPr lang="fr-FR" sz="1600" b="1">
                <a:solidFill>
                  <a:srgbClr val="0000FF"/>
                </a:solidFill>
                <a:latin typeface="Calibri"/>
                <a:cs typeface="Calibri"/>
              </a:rPr>
              <a:t>origine de la formation </a:t>
            </a:r>
          </a:p>
        </p:txBody>
      </p: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4038600" y="1524000"/>
            <a:ext cx="3505200" cy="3429000"/>
            <a:chOff x="2592" y="1344"/>
            <a:chExt cx="2208" cy="2160"/>
          </a:xfrm>
        </p:grpSpPr>
        <p:cxnSp>
          <p:nvCxnSpPr>
            <p:cNvPr id="22" name="AutoShape 48"/>
            <p:cNvCxnSpPr>
              <a:cxnSpLocks noChangeShapeType="1"/>
            </p:cNvCxnSpPr>
            <p:nvPr/>
          </p:nvCxnSpPr>
          <p:spPr bwMode="auto">
            <a:xfrm flipV="1">
              <a:off x="2592" y="3072"/>
              <a:ext cx="480" cy="432"/>
            </a:xfrm>
            <a:prstGeom prst="bentConnector3">
              <a:avLst>
                <a:gd name="adj1" fmla="val 82704"/>
              </a:avLst>
            </a:prstGeom>
            <a:noFill/>
            <a:ln w="12700">
              <a:solidFill>
                <a:srgbClr val="00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49"/>
            <p:cNvCxnSpPr>
              <a:cxnSpLocks noChangeShapeType="1"/>
            </p:cNvCxnSpPr>
            <p:nvPr/>
          </p:nvCxnSpPr>
          <p:spPr bwMode="auto">
            <a:xfrm flipV="1">
              <a:off x="4320" y="1344"/>
              <a:ext cx="480" cy="432"/>
            </a:xfrm>
            <a:prstGeom prst="bentConnector3">
              <a:avLst>
                <a:gd name="adj1" fmla="val 82704"/>
              </a:avLst>
            </a:prstGeom>
            <a:noFill/>
            <a:ln w="12700">
              <a:solidFill>
                <a:srgbClr val="00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50"/>
            <p:cNvCxnSpPr>
              <a:cxnSpLocks noChangeShapeType="1"/>
            </p:cNvCxnSpPr>
            <p:nvPr/>
          </p:nvCxnSpPr>
          <p:spPr bwMode="auto">
            <a:xfrm flipV="1">
              <a:off x="3888" y="1776"/>
              <a:ext cx="480" cy="432"/>
            </a:xfrm>
            <a:prstGeom prst="bentConnector3">
              <a:avLst>
                <a:gd name="adj1" fmla="val 82704"/>
              </a:avLst>
            </a:prstGeom>
            <a:noFill/>
            <a:ln w="12700">
              <a:solidFill>
                <a:srgbClr val="00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51"/>
            <p:cNvCxnSpPr>
              <a:cxnSpLocks noChangeShapeType="1"/>
            </p:cNvCxnSpPr>
            <p:nvPr/>
          </p:nvCxnSpPr>
          <p:spPr bwMode="auto">
            <a:xfrm flipV="1">
              <a:off x="3456" y="2208"/>
              <a:ext cx="480" cy="432"/>
            </a:xfrm>
            <a:prstGeom prst="bentConnector3">
              <a:avLst>
                <a:gd name="adj1" fmla="val 82704"/>
              </a:avLst>
            </a:prstGeom>
            <a:noFill/>
            <a:ln w="12700">
              <a:solidFill>
                <a:srgbClr val="00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52"/>
            <p:cNvCxnSpPr>
              <a:cxnSpLocks noChangeShapeType="1"/>
            </p:cNvCxnSpPr>
            <p:nvPr/>
          </p:nvCxnSpPr>
          <p:spPr bwMode="auto">
            <a:xfrm flipV="1">
              <a:off x="3024" y="2640"/>
              <a:ext cx="480" cy="432"/>
            </a:xfrm>
            <a:prstGeom prst="bentConnector3">
              <a:avLst>
                <a:gd name="adj1" fmla="val 82704"/>
              </a:avLst>
            </a:prstGeom>
            <a:noFill/>
            <a:ln w="12700">
              <a:solidFill>
                <a:srgbClr val="00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72"/>
          <p:cNvGrpSpPr>
            <a:grpSpLocks/>
          </p:cNvGrpSpPr>
          <p:nvPr/>
        </p:nvGrpSpPr>
        <p:grpSpPr bwMode="auto">
          <a:xfrm>
            <a:off x="2700338" y="1066800"/>
            <a:ext cx="4614862" cy="630238"/>
            <a:chOff x="1701" y="672"/>
            <a:chExt cx="2907" cy="397"/>
          </a:xfrm>
        </p:grpSpPr>
        <p:sp>
          <p:nvSpPr>
            <p:cNvPr id="28" name="AutoShape 54"/>
            <p:cNvSpPr>
              <a:spLocks noChangeArrowheads="1"/>
            </p:cNvSpPr>
            <p:nvPr/>
          </p:nvSpPr>
          <p:spPr bwMode="auto">
            <a:xfrm rot="-21594503">
              <a:off x="3648" y="864"/>
              <a:ext cx="960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99CC00"/>
                </a:gs>
                <a:gs pos="100000">
                  <a:srgbClr val="99CC00">
                    <a:gamma/>
                    <a:shade val="54510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9" name="Text Box 55"/>
            <p:cNvSpPr txBox="1">
              <a:spLocks noChangeArrowheads="1"/>
            </p:cNvSpPr>
            <p:nvPr/>
          </p:nvSpPr>
          <p:spPr bwMode="auto">
            <a:xfrm>
              <a:off x="1701" y="672"/>
              <a:ext cx="2043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009900"/>
                  </a:solidFill>
                  <a:latin typeface="Calibri"/>
                  <a:cs typeface="Calibri"/>
                </a:rPr>
                <a:t>Évaluation </a:t>
              </a:r>
            </a:p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009900"/>
                  </a:solidFill>
                  <a:latin typeface="Calibri"/>
                  <a:cs typeface="Calibri"/>
                </a:rPr>
                <a:t>FINALE  /  NORMATIVE</a:t>
              </a:r>
            </a:p>
          </p:txBody>
        </p:sp>
      </p:grpSp>
      <p:grpSp>
        <p:nvGrpSpPr>
          <p:cNvPr id="30" name="Group 56"/>
          <p:cNvGrpSpPr>
            <a:grpSpLocks/>
          </p:cNvGrpSpPr>
          <p:nvPr/>
        </p:nvGrpSpPr>
        <p:grpSpPr bwMode="auto">
          <a:xfrm>
            <a:off x="2209800" y="2514600"/>
            <a:ext cx="3276600" cy="630238"/>
            <a:chOff x="1344" y="1920"/>
            <a:chExt cx="2064" cy="397"/>
          </a:xfrm>
        </p:grpSpPr>
        <p:sp>
          <p:nvSpPr>
            <p:cNvPr id="31" name="AutoShape 57"/>
            <p:cNvSpPr>
              <a:spLocks noChangeArrowheads="1"/>
            </p:cNvSpPr>
            <p:nvPr/>
          </p:nvSpPr>
          <p:spPr bwMode="auto">
            <a:xfrm rot="-21594503">
              <a:off x="2448" y="2112"/>
              <a:ext cx="960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99CC00"/>
                </a:gs>
                <a:gs pos="100000">
                  <a:srgbClr val="99CC00">
                    <a:gamma/>
                    <a:shade val="54510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2" name="Text Box 58"/>
            <p:cNvSpPr txBox="1">
              <a:spLocks noChangeArrowheads="1"/>
            </p:cNvSpPr>
            <p:nvPr/>
          </p:nvSpPr>
          <p:spPr bwMode="auto">
            <a:xfrm>
              <a:off x="1344" y="1920"/>
              <a:ext cx="1104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400" b="1">
                  <a:solidFill>
                    <a:srgbClr val="009900"/>
                  </a:solidFill>
                  <a:latin typeface="Calibri"/>
                  <a:cs typeface="Calibri"/>
                </a:rPr>
                <a:t>Évaluation </a:t>
              </a:r>
            </a:p>
            <a:p>
              <a:pPr>
                <a:spcBef>
                  <a:spcPct val="50000"/>
                </a:spcBef>
              </a:pPr>
              <a:r>
                <a:rPr lang="fr-FR" sz="1400" b="1">
                  <a:solidFill>
                    <a:srgbClr val="009900"/>
                  </a:solidFill>
                  <a:latin typeface="Calibri"/>
                  <a:cs typeface="Calibri"/>
                </a:rPr>
                <a:t>FORMATIVE</a:t>
              </a:r>
            </a:p>
          </p:txBody>
        </p:sp>
      </p:grpSp>
      <p:sp>
        <p:nvSpPr>
          <p:cNvPr id="33" name="Text Box 59"/>
          <p:cNvSpPr txBox="1">
            <a:spLocks noChangeArrowheads="1"/>
          </p:cNvSpPr>
          <p:nvPr/>
        </p:nvSpPr>
        <p:spPr bwMode="auto">
          <a:xfrm>
            <a:off x="5651500" y="3716338"/>
            <a:ext cx="1905000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fr-FR" sz="1400" b="1">
                <a:solidFill>
                  <a:srgbClr val="FF3300"/>
                </a:solidFill>
                <a:latin typeface="Calibri"/>
                <a:cs typeface="Calibri"/>
              </a:rPr>
              <a:t>OBJECTIFS</a:t>
            </a:r>
            <a:endParaRPr lang="fr-FR" sz="1400">
              <a:solidFill>
                <a:srgbClr val="000066"/>
              </a:solidFill>
              <a:latin typeface="Calibri"/>
              <a:cs typeface="Calibri"/>
            </a:endParaRPr>
          </a:p>
          <a:p>
            <a:pPr>
              <a:spcBef>
                <a:spcPct val="10000"/>
              </a:spcBef>
            </a:pPr>
            <a:r>
              <a:rPr lang="fr-FR" sz="1400" b="1">
                <a:solidFill>
                  <a:srgbClr val="FF3300"/>
                </a:solidFill>
                <a:latin typeface="Calibri"/>
                <a:cs typeface="Calibri"/>
              </a:rPr>
              <a:t>INTERMEDIAIRES</a:t>
            </a:r>
            <a:endParaRPr lang="fr-FR" sz="2000">
              <a:solidFill>
                <a:srgbClr val="000066"/>
              </a:solidFill>
              <a:latin typeface="Calibri"/>
              <a:cs typeface="Calibri"/>
            </a:endParaRPr>
          </a:p>
        </p:txBody>
      </p:sp>
      <p:grpSp>
        <p:nvGrpSpPr>
          <p:cNvPr id="34" name="Group 60"/>
          <p:cNvGrpSpPr>
            <a:grpSpLocks/>
          </p:cNvGrpSpPr>
          <p:nvPr/>
        </p:nvGrpSpPr>
        <p:grpSpPr bwMode="auto">
          <a:xfrm>
            <a:off x="152400" y="4495796"/>
            <a:ext cx="2743200" cy="523875"/>
            <a:chOff x="0" y="3024"/>
            <a:chExt cx="1728" cy="330"/>
          </a:xfrm>
        </p:grpSpPr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0" y="3024"/>
              <a:ext cx="800" cy="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ctr" eaLnBrk="0" hangingPunct="0"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AFD00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009900"/>
                  </a:solidFill>
                  <a:latin typeface="Calibri"/>
                  <a:cs typeface="Calibri"/>
                </a:rPr>
                <a:t>Évaluation PRÉDICTIVE</a:t>
              </a:r>
            </a:p>
          </p:txBody>
        </p:sp>
        <p:sp>
          <p:nvSpPr>
            <p:cNvPr id="36" name="AutoShape 62"/>
            <p:cNvSpPr>
              <a:spLocks noChangeArrowheads="1"/>
            </p:cNvSpPr>
            <p:nvPr/>
          </p:nvSpPr>
          <p:spPr bwMode="auto">
            <a:xfrm rot="-21594503">
              <a:off x="857" y="3120"/>
              <a:ext cx="871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99CC00"/>
                </a:gs>
                <a:gs pos="100000">
                  <a:srgbClr val="99CC00">
                    <a:gamma/>
                    <a:shade val="54510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7" name="Text Box 63"/>
          <p:cNvSpPr txBox="1">
            <a:spLocks noChangeArrowheads="1"/>
          </p:cNvSpPr>
          <p:nvPr/>
        </p:nvSpPr>
        <p:spPr bwMode="auto">
          <a:xfrm>
            <a:off x="7543800" y="4724400"/>
            <a:ext cx="1524000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AFD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fr-FR" sz="1400" b="1">
                <a:solidFill>
                  <a:srgbClr val="FF3300"/>
                </a:solidFill>
                <a:latin typeface="Calibri"/>
                <a:cs typeface="Calibri"/>
              </a:rPr>
              <a:t>OBJECTIFS</a:t>
            </a:r>
            <a:endParaRPr lang="fr-FR" sz="1400">
              <a:solidFill>
                <a:srgbClr val="000066"/>
              </a:solidFill>
              <a:latin typeface="Calibri"/>
              <a:cs typeface="Calibri"/>
            </a:endParaRPr>
          </a:p>
          <a:p>
            <a:pPr>
              <a:spcBef>
                <a:spcPct val="10000"/>
              </a:spcBef>
            </a:pPr>
            <a:r>
              <a:rPr lang="fr-FR" sz="1400" b="1">
                <a:solidFill>
                  <a:srgbClr val="FF3300"/>
                </a:solidFill>
                <a:latin typeface="Calibri"/>
                <a:cs typeface="Calibri"/>
              </a:rPr>
              <a:t>SPECIFIQUES</a:t>
            </a:r>
            <a:endParaRPr lang="fr-FR" sz="2000">
              <a:solidFill>
                <a:srgbClr val="000066"/>
              </a:solidFill>
              <a:latin typeface="Calibri"/>
              <a:cs typeface="Calibri"/>
            </a:endParaRPr>
          </a:p>
        </p:txBody>
      </p:sp>
      <p:sp>
        <p:nvSpPr>
          <p:cNvPr id="38" name="AutoShape 64"/>
          <p:cNvSpPr>
            <a:spLocks noChangeArrowheads="1"/>
          </p:cNvSpPr>
          <p:nvPr/>
        </p:nvSpPr>
        <p:spPr bwMode="auto">
          <a:xfrm flipV="1">
            <a:off x="6588125" y="4437063"/>
            <a:ext cx="533400" cy="609600"/>
          </a:xfrm>
          <a:custGeom>
            <a:avLst/>
            <a:gdLst>
              <a:gd name="G0" fmla="+- 14528 0 0"/>
              <a:gd name="G1" fmla="+- 3825 0 0"/>
              <a:gd name="G2" fmla="+- 12158 0 3825"/>
              <a:gd name="G3" fmla="+- G2 0 3825"/>
              <a:gd name="G4" fmla="*/ G3 32768 32059"/>
              <a:gd name="G5" fmla="*/ G4 1 2"/>
              <a:gd name="G6" fmla="+- 21600 0 14528"/>
              <a:gd name="G7" fmla="*/ G6 3825 6079"/>
              <a:gd name="G8" fmla="+- G7 14528 0"/>
              <a:gd name="T0" fmla="*/ 14528 w 21600"/>
              <a:gd name="T1" fmla="*/ 0 h 21600"/>
              <a:gd name="T2" fmla="*/ 14528 w 21600"/>
              <a:gd name="T3" fmla="*/ 12158 h 21600"/>
              <a:gd name="T4" fmla="*/ 230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28" y="0"/>
                </a:lnTo>
                <a:lnTo>
                  <a:pt x="14528" y="3825"/>
                </a:lnTo>
                <a:lnTo>
                  <a:pt x="12427" y="3825"/>
                </a:lnTo>
                <a:cubicBezTo>
                  <a:pt x="5564" y="3825"/>
                  <a:pt x="0" y="7556"/>
                  <a:pt x="0" y="12158"/>
                </a:cubicBezTo>
                <a:lnTo>
                  <a:pt x="0" y="21600"/>
                </a:lnTo>
                <a:lnTo>
                  <a:pt x="4608" y="21600"/>
                </a:lnTo>
                <a:lnTo>
                  <a:pt x="4608" y="12158"/>
                </a:lnTo>
                <a:cubicBezTo>
                  <a:pt x="4608" y="10046"/>
                  <a:pt x="8109" y="8333"/>
                  <a:pt x="12427" y="8333"/>
                </a:cubicBezTo>
                <a:lnTo>
                  <a:pt x="14528" y="8333"/>
                </a:lnTo>
                <a:lnTo>
                  <a:pt x="14528" y="12158"/>
                </a:lnTo>
                <a:close/>
              </a:path>
            </a:pathLst>
          </a:custGeom>
          <a:gradFill rotWithShape="0">
            <a:gsLst>
              <a:gs pos="0">
                <a:srgbClr val="0000FF">
                  <a:gamma/>
                  <a:shade val="54510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/>
            </a:endParaRPr>
          </a:p>
        </p:txBody>
      </p:sp>
      <p:pic>
        <p:nvPicPr>
          <p:cNvPr id="39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15414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3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71800" y="332656"/>
            <a:ext cx="3419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QUAND EVALUER ?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9552" y="1227332"/>
            <a:ext cx="8153400" cy="461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dirty="0">
                <a:solidFill>
                  <a:srgbClr val="0000FF"/>
                </a:solidFill>
                <a:latin typeface="Calibri"/>
                <a:cs typeface="Calibri"/>
              </a:rPr>
              <a:t>Avant : l </a:t>
            </a:r>
            <a:r>
              <a:rPr lang="ja-JP" altLang="fr-FR" sz="2800" dirty="0">
                <a:solidFill>
                  <a:srgbClr val="0000FF"/>
                </a:solidFill>
                <a:latin typeface="Calibri"/>
                <a:cs typeface="Calibri"/>
              </a:rPr>
              <a:t>’</a:t>
            </a:r>
            <a:r>
              <a:rPr lang="fr-FR" sz="2800" dirty="0">
                <a:solidFill>
                  <a:srgbClr val="0000FF"/>
                </a:solidFill>
                <a:latin typeface="Calibri"/>
                <a:cs typeface="Calibri"/>
              </a:rPr>
              <a:t>évaluation prédictive</a:t>
            </a:r>
          </a:p>
          <a:p>
            <a:pPr lvl="1">
              <a:lnSpc>
                <a:spcPct val="90000"/>
              </a:lnSpc>
            </a:pPr>
            <a:endParaRPr lang="fr-FR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- Elle intervient en début de formation.</a:t>
            </a:r>
          </a:p>
          <a:p>
            <a:pPr lvl="1">
              <a:lnSpc>
                <a:spcPct val="90000"/>
              </a:lnSpc>
            </a:pPr>
            <a:endParaRPr lang="fr-FR" sz="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- Elle permet de jauger son stagiaire :</a:t>
            </a:r>
          </a:p>
          <a:p>
            <a:pPr lvl="1">
              <a:lnSpc>
                <a:spcPct val="90000"/>
              </a:lnSpc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		* Quels sont ses </a:t>
            </a:r>
            <a:r>
              <a:rPr lang="fr-FR" b="1" dirty="0">
                <a:solidFill>
                  <a:srgbClr val="FF0000"/>
                </a:solidFill>
                <a:latin typeface="Calibri"/>
                <a:cs typeface="Calibri"/>
              </a:rPr>
              <a:t>acquis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 ?</a:t>
            </a:r>
          </a:p>
          <a:p>
            <a:pPr lvl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		* Où se situent ses lacunes ?</a:t>
            </a:r>
          </a:p>
          <a:p>
            <a:pPr lvl="1">
              <a:lnSpc>
                <a:spcPct val="90000"/>
              </a:lnSpc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800100" lvl="1" indent="-342900">
              <a:lnSpc>
                <a:spcPct val="90000"/>
              </a:lnSpc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L </a:t>
            </a:r>
            <a:r>
              <a:rPr lang="ja-JP" altLang="fr-FR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objectif est </a:t>
            </a:r>
            <a:r>
              <a:rPr lang="fr-FR" b="1" u="sng" dirty="0">
                <a:solidFill>
                  <a:srgbClr val="000000"/>
                </a:solidFill>
                <a:latin typeface="Calibri"/>
                <a:cs typeface="Calibri"/>
              </a:rPr>
              <a:t>d </a:t>
            </a:r>
            <a:r>
              <a:rPr lang="ja-JP" altLang="fr-FR" b="1" u="sng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fr-FR" b="1" u="sng" dirty="0">
                <a:solidFill>
                  <a:srgbClr val="000000"/>
                </a:solidFill>
                <a:latin typeface="Calibri"/>
                <a:cs typeface="Calibri"/>
              </a:rPr>
              <a:t>adapter 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son enseignement à la suite à cette évaluation. (</a:t>
            </a:r>
            <a:r>
              <a:rPr lang="fr-FR" sz="2000" dirty="0">
                <a:solidFill>
                  <a:srgbClr val="000000"/>
                </a:solidFill>
                <a:latin typeface="Calibri"/>
                <a:cs typeface="Calibri"/>
              </a:rPr>
              <a:t>établir des groupes de niveaux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endParaRPr lang="fr-FR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fr-FR" sz="2000" u="sng" dirty="0">
                <a:solidFill>
                  <a:srgbClr val="000000"/>
                </a:solidFill>
                <a:latin typeface="Calibri"/>
                <a:cs typeface="Calibri"/>
              </a:rPr>
              <a:t>* Exemple : pour une formation niveau 1, le baptême permet d </a:t>
            </a:r>
            <a:r>
              <a:rPr lang="ja-JP" altLang="fr-FR" sz="2000" u="sng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fr-FR" sz="2000" u="sng" dirty="0">
                <a:solidFill>
                  <a:srgbClr val="000000"/>
                </a:solidFill>
                <a:latin typeface="Calibri"/>
                <a:cs typeface="Calibri"/>
              </a:rPr>
              <a:t>évaluer certaines compétences:</a:t>
            </a:r>
          </a:p>
        </p:txBody>
      </p:sp>
    </p:spTree>
    <p:extLst>
      <p:ext uri="{BB962C8B-B14F-4D97-AF65-F5344CB8AC3E}">
        <p14:creationId xmlns:p14="http://schemas.microsoft.com/office/powerpoint/2010/main" val="80291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-252536" y="1210682"/>
            <a:ext cx="9540552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</a:t>
            </a:r>
            <a:r>
              <a:rPr lang="fr-FR" sz="2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Pendant : l </a:t>
            </a:r>
            <a:r>
              <a:rPr lang="ja-JP" altLang="fr-FR" sz="2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’</a:t>
            </a:r>
            <a:r>
              <a:rPr lang="fr-FR" sz="2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évaluation formative</a:t>
            </a:r>
            <a:r>
              <a:rPr lang="fr-F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 </a:t>
            </a:r>
          </a:p>
          <a:p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                       	</a:t>
            </a:r>
          </a:p>
          <a:p>
            <a:pPr marL="800100" lvl="1" indent="-342900">
              <a:buFontTx/>
              <a:buChar char="-"/>
            </a:pPr>
            <a:r>
              <a:rPr lang="fr-F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Se fait tout au long de la formation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.	</a:t>
            </a:r>
          </a:p>
          <a:p>
            <a:pPr marL="800100" lvl="1" indent="-34290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Le processus est interne: ce sont les formateurs qui sont</a:t>
            </a:r>
            <a:r>
              <a:rPr lang="fr-FR" sz="2000" dirty="0">
                <a:solidFill>
                  <a:srgbClr val="000000"/>
                </a:solidFill>
                <a:latin typeface="Calibri"/>
                <a:cs typeface="Calibri"/>
              </a:rPr>
              <a:t> les 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évaluateurs.</a:t>
            </a:r>
            <a:r>
              <a:rPr lang="fr-FR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marL="800100" lvl="1" indent="-34290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Permettent au stagiaire et au formateur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de mesurer la distance 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qui reste à parcourir jusqu’à l’objectif demandé.</a:t>
            </a:r>
          </a:p>
          <a:p>
            <a:pPr marL="800100" lvl="1" indent="-34290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Permet de réguler l’enseignement en fonction des difficultés rencontrées.</a:t>
            </a:r>
          </a:p>
          <a:p>
            <a:pPr marL="800100" lvl="1" indent="-342900"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Peut se noter comme « </a:t>
            </a:r>
            <a:r>
              <a:rPr lang="fr-F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fait 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» ou  « </a:t>
            </a:r>
            <a:r>
              <a:rPr lang="fr-F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non fait 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» selon les critères définis</a:t>
            </a:r>
          </a:p>
          <a:p>
            <a:pPr marL="800100" lvl="1" indent="-342900">
              <a:buFontTx/>
              <a:buChar char="-"/>
            </a:pPr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</a:t>
            </a:r>
            <a:r>
              <a:rPr lang="fr-FR" sz="2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Après : l’évaluation sommative ou normative</a:t>
            </a:r>
            <a:endParaRPr lang="fr-FR" sz="28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- Lors d’un examen: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* avec des épreuves notées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* lors d’un examen ponctuel non noté.</a:t>
            </a:r>
          </a:p>
          <a:p>
            <a:pPr lvl="1"/>
            <a:endParaRPr lang="fr-FR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C2B655E-047C-0E45-8BCB-C9643D75E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332656"/>
            <a:ext cx="3419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QUAND EVALUER ?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99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610600" cy="48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Pour évaluer, on utilise la pédagogie par </a:t>
            </a:r>
            <a:r>
              <a:rPr lang="fr-FR" sz="2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objectif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-Cette méthode amène à </a:t>
            </a:r>
            <a:r>
              <a:rPr lang="fr-F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mettre en situation 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des </a:t>
            </a:r>
            <a:r>
              <a:rPr lang="fr-F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comportements observables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, donc facilement mesurables et évaluables permettant ainsi de définir  des </a:t>
            </a:r>
            <a:r>
              <a:rPr lang="fr-F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critères de réalisation mesurables et quantifiables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.</a:t>
            </a:r>
            <a:endParaRPr lang="fr-FR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* Exemple: 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le vidage de masque au </a:t>
            </a:r>
            <a:r>
              <a:rPr lang="fr-FR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niv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1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sz="2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Objet final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: être capable d’évoluer encadrer à 20 m en toute sécurité.</a:t>
            </a:r>
          </a:p>
          <a:p>
            <a:pPr>
              <a:spcBef>
                <a:spcPct val="50000"/>
              </a:spcBef>
            </a:pPr>
            <a:r>
              <a:rPr lang="fr-FR" sz="2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Objet intermédiaire 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: être capable de contrôler sa ventilation en plongée</a:t>
            </a:r>
          </a:p>
          <a:p>
            <a:pPr>
              <a:spcBef>
                <a:spcPct val="50000"/>
              </a:spcBef>
            </a:pPr>
            <a:r>
              <a:rPr lang="fr-FR" sz="2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Objet opérationnel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: être capable d’enlever son masque sans délai sur demande du moniteur, d’effectuer 3 cycles ventilatoires et de le vider en deux fois maximum. </a:t>
            </a:r>
          </a:p>
          <a:p>
            <a:pPr>
              <a:spcBef>
                <a:spcPct val="50000"/>
              </a:spcBef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EEC0A60-1E74-014B-8DEF-358833F9D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668" y="404664"/>
            <a:ext cx="41764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COMMENT  EVALUER ?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19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610600" cy="45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fr-FR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endParaRPr lang="fr-FR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endParaRPr lang="fr-FR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fr-FR" sz="22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Encadrer à 20 m en toute sécurité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, </a:t>
            </a:r>
            <a:r>
              <a:rPr lang="is-I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…...........................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être capable </a:t>
            </a:r>
            <a:r>
              <a:rPr lang="fr-FR" sz="22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d’enlever son masque sans délai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 et de </a:t>
            </a:r>
            <a:r>
              <a:rPr lang="fr-FR" sz="22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contrôler sa ventilation sur demande du moniteur, </a:t>
            </a:r>
            <a:r>
              <a:rPr lang="is-I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…......................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d’effectuer </a:t>
            </a:r>
            <a:r>
              <a:rPr lang="fr-FR" sz="22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3 cycles ventilatoires et de le vider en deux fois maximum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. </a:t>
            </a:r>
          </a:p>
          <a:p>
            <a:pPr>
              <a:spcBef>
                <a:spcPct val="50000"/>
              </a:spcBef>
            </a:pP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230125" y="4573536"/>
            <a:ext cx="2736304" cy="1181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critères d’évaluation bien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définis</a:t>
            </a:r>
            <a:r>
              <a:rPr lang="fr-FR" dirty="0"/>
              <a:t>  </a:t>
            </a:r>
          </a:p>
        </p:txBody>
      </p:sp>
      <p:sp>
        <p:nvSpPr>
          <p:cNvPr id="8" name="Ellipse 7"/>
          <p:cNvSpPr/>
          <p:nvPr/>
        </p:nvSpPr>
        <p:spPr>
          <a:xfrm>
            <a:off x="5144344" y="1239203"/>
            <a:ext cx="32403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 </a:t>
            </a: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comportements observables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285212" y="1158201"/>
            <a:ext cx="273630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mettre en situation</a:t>
            </a:r>
            <a:endParaRPr lang="fr-FR" dirty="0"/>
          </a:p>
        </p:txBody>
      </p:sp>
      <p:cxnSp>
        <p:nvCxnSpPr>
          <p:cNvPr id="6" name="Connecteur droit avec flèche 5"/>
          <p:cNvCxnSpPr>
            <a:cxnSpLocks/>
          </p:cNvCxnSpPr>
          <p:nvPr/>
        </p:nvCxnSpPr>
        <p:spPr>
          <a:xfrm flipH="1">
            <a:off x="2195736" y="2166313"/>
            <a:ext cx="144016" cy="61461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cxnSpLocks/>
          </p:cNvCxnSpPr>
          <p:nvPr/>
        </p:nvCxnSpPr>
        <p:spPr>
          <a:xfrm flipH="1">
            <a:off x="5436096" y="2247315"/>
            <a:ext cx="441412" cy="9656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956448" y="3819716"/>
            <a:ext cx="1009981" cy="776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2195737" y="4185280"/>
            <a:ext cx="1152127" cy="683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>
            <a:extLst>
              <a:ext uri="{FF2B5EF4-FFF2-40B4-BE49-F238E27FC236}">
                <a16:creationId xmlns:a16="http://schemas.microsoft.com/office/drawing/2014/main" id="{F175CCEF-A781-2C47-8545-2D22AEC29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668" y="404664"/>
            <a:ext cx="41764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COMMENT  EVALUER ?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35B0322-204E-8A47-8EE5-3CE9DA6C00A0}"/>
              </a:ext>
            </a:extLst>
          </p:cNvPr>
          <p:cNvCxnSpPr>
            <a:cxnSpLocks/>
          </p:cNvCxnSpPr>
          <p:nvPr/>
        </p:nvCxnSpPr>
        <p:spPr>
          <a:xfrm flipH="1">
            <a:off x="3789276" y="1916832"/>
            <a:ext cx="1502804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93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899592" y="993337"/>
            <a:ext cx="7772400" cy="5638800"/>
          </a:xfrm>
          <a:noFill/>
          <a:ln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- L’objectif opérationnel est utilisé pour l </a:t>
            </a:r>
            <a:r>
              <a:rPr lang="ja-JP" alt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’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évaluation. </a:t>
            </a: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* Les actions sont précises</a:t>
            </a: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	* le résultat est binaire: si le stagiaire n’effectue qu’un</a:t>
            </a: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	  cycle ventilatoire, l’objectif n’est pas atteint. </a:t>
            </a: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Il est impératif que le stagiaire 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connaisse cet objectif 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et </a:t>
            </a:r>
            <a:r>
              <a:rPr lang="fr-F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la manière dont il va être évalué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.</a:t>
            </a: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- Sur un geste simple comme le vidage de masque, il n</a:t>
            </a:r>
            <a:r>
              <a:rPr lang="ja-JP" alt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’</a:t>
            </a: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y a pas de difficultés particulières. Il a fallu néanmoins définir:</a:t>
            </a: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* des critères d’évaluation. </a:t>
            </a: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* un référentiel sur lequel on peut s’appuyer.	</a:t>
            </a:r>
            <a:b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</a:br>
            <a:r>
              <a:rPr lang="fr-F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		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423150" y="27114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0487C5A-E5A3-D947-8792-C702C811E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668" y="404664"/>
            <a:ext cx="41764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COMMENT  EVALUER ?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11520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835</Words>
  <Application>Microsoft Macintosh PowerPoint</Application>
  <PresentationFormat>Affichage à l'écran (4:3)</PresentationFormat>
  <Paragraphs>123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 L’objectif opérationnel est utilisé pour l ’évaluation.    * Les actions sont précises   * le résultat est binaire: si le stagiaire n’effectue qu’un     cycle ventilatoire, l’objectif n’est pas atteint.   Il est impératif que le stagiaire connaisse cet objectif et la manière dont il va être évalué.  - Sur un geste simple comme le vidage de masque, il n’y a pas de difficultés particulières. Il a fallu néanmoins définir:   * des critères d’évaluation.   * un référentiel sur lequel on peut s’appuyer.    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O Ringwald / D Leleu</dc:creator>
  <cp:keywords/>
  <dc:description/>
  <cp:lastModifiedBy>Dom Leleu</cp:lastModifiedBy>
  <cp:revision>273</cp:revision>
  <dcterms:created xsi:type="dcterms:W3CDTF">2005-09-26T19:37:32Z</dcterms:created>
  <dcterms:modified xsi:type="dcterms:W3CDTF">2023-10-13T08:24:04Z</dcterms:modified>
  <cp:category/>
</cp:coreProperties>
</file>